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840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76" r:id="rId8"/>
    <p:sldId id="278" r:id="rId9"/>
    <p:sldId id="262" r:id="rId10"/>
    <p:sldId id="273" r:id="rId11"/>
    <p:sldId id="272" r:id="rId12"/>
    <p:sldId id="274" r:id="rId13"/>
    <p:sldId id="263" r:id="rId14"/>
    <p:sldId id="264" r:id="rId15"/>
    <p:sldId id="266" r:id="rId16"/>
    <p:sldId id="265" r:id="rId17"/>
    <p:sldId id="285" r:id="rId18"/>
    <p:sldId id="267" r:id="rId19"/>
    <p:sldId id="279" r:id="rId20"/>
    <p:sldId id="270" r:id="rId21"/>
    <p:sldId id="280" r:id="rId22"/>
    <p:sldId id="271" r:id="rId2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0" autoAdjust="0"/>
    <p:restoredTop sz="94660"/>
  </p:normalViewPr>
  <p:slideViewPr>
    <p:cSldViewPr snapToGrid="0">
      <p:cViewPr varScale="1">
        <p:scale>
          <a:sx n="74" d="100"/>
          <a:sy n="74" d="100"/>
        </p:scale>
        <p:origin x="37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png>
</file>

<file path=ppt/media/image10.png>
</file>

<file path=ppt/media/image11.jpeg>
</file>

<file path=ppt/media/image12.gif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761999"/>
            <a:ext cx="9141619" cy="53340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70263" y="761999"/>
            <a:ext cx="2925318" cy="5334001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9848" y="1298448"/>
            <a:ext cx="7315200" cy="3255264"/>
          </a:xfrm>
        </p:spPr>
        <p:txBody>
          <a:bodyPr anchor="b">
            <a:normAutofit/>
          </a:bodyPr>
          <a:lstStyle>
            <a:lvl1pPr algn="l">
              <a:defRPr sz="5900" spc="-100" baseline="0">
                <a:solidFill>
                  <a:srgbClr val="FFFFFF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15" y="4670246"/>
            <a:ext cx="7315200" cy="914400"/>
          </a:xfrm>
        </p:spPr>
        <p:txBody>
          <a:bodyPr anchor="t">
            <a:normAutofit/>
          </a:bodyPr>
          <a:lstStyle>
            <a:lvl1pPr marL="0" indent="0" algn="l">
              <a:buNone/>
              <a:defRPr sz="2200" cap="none" spc="0" baseline="0">
                <a:solidFill>
                  <a:schemeClr val="accent1">
                    <a:lumMod val="20000"/>
                    <a:lumOff val="80000"/>
                  </a:schemeClr>
                </a:solidFill>
              </a:defRPr>
            </a:lvl1pPr>
            <a:lvl2pPr marL="457200" indent="0" algn="ctr">
              <a:buNone/>
              <a:defRPr sz="2200"/>
            </a:lvl2pPr>
            <a:lvl3pPr marL="914400" indent="0" algn="ctr">
              <a:buNone/>
              <a:defRPr sz="22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1000" y="990600"/>
            <a:ext cx="2819400" cy="4953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67912" y="868680"/>
            <a:ext cx="7315200" cy="512064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67912" y="1298448"/>
            <a:ext cx="7315200" cy="3255264"/>
          </a:xfrm>
        </p:spPr>
        <p:txBody>
          <a:bodyPr anchor="b">
            <a:normAutofit/>
          </a:bodyPr>
          <a:lstStyle>
            <a:lvl1pPr>
              <a:defRPr sz="5900" b="0" spc="-10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86200" y="4672584"/>
            <a:ext cx="7315200" cy="914400"/>
          </a:xfrm>
        </p:spPr>
        <p:txBody>
          <a:bodyPr anchor="t">
            <a:normAutofit/>
          </a:bodyPr>
          <a:lstStyle>
            <a:lvl1pPr marL="0" indent="0">
              <a:buNone/>
              <a:defRPr sz="2200" cap="none" spc="0" baseline="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67912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818120" y="868680"/>
            <a:ext cx="347472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7912" y="1023586"/>
            <a:ext cx="3474720" cy="80772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67912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818463" y="1023586"/>
            <a:ext cx="3474720" cy="813171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000" b="1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818463" y="1930936"/>
            <a:ext cx="3474720" cy="402336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7" name="Footer Placeholder 6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 baseline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67912" y="868680"/>
            <a:ext cx="7315200" cy="5120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4176"/>
            <a:ext cx="2834640" cy="2321990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6032" y="1143000"/>
            <a:ext cx="2834640" cy="2377440"/>
          </a:xfrm>
        </p:spPr>
        <p:txBody>
          <a:bodyPr anchor="b">
            <a:normAutofit/>
          </a:bodyPr>
          <a:lstStyle>
            <a:lvl1pPr>
              <a:defRPr sz="32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570644" y="767419"/>
            <a:ext cx="8115230" cy="5330952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6032" y="3493008"/>
            <a:ext cx="2834640" cy="2322576"/>
          </a:xfrm>
        </p:spPr>
        <p:txBody>
          <a:bodyPr anchor="t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3499101" y="6356350"/>
            <a:ext cx="5911517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758952"/>
            <a:ext cx="3443590" cy="533095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2919" y="1123837"/>
            <a:ext cx="2947482" cy="46011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8" name="Rectangle 37"/>
          <p:cNvSpPr/>
          <p:nvPr/>
        </p:nvSpPr>
        <p:spPr>
          <a:xfrm>
            <a:off x="11815864" y="758952"/>
            <a:ext cx="384048" cy="5330952"/>
          </a:xfrm>
          <a:prstGeom prst="rect">
            <a:avLst/>
          </a:prstGeom>
          <a:solidFill>
            <a:srgbClr val="C8C8C8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869268" y="864108"/>
            <a:ext cx="7315200" cy="51206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465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fld id="{5586B75A-687E-405C-8A0B-8D00578BA2C3}" type="datetimeFigureOut">
              <a:rPr lang="en-US" dirty="0"/>
              <a:pPr/>
              <a:t>1/17/2018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9268" y="6356350"/>
            <a:ext cx="591151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34135" y="6356350"/>
            <a:ext cx="15309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="1">
                <a:solidFill>
                  <a:schemeClr val="accent1"/>
                </a:solidFill>
              </a:defRPr>
            </a:lvl1pPr>
          </a:lstStyle>
          <a:p>
            <a:fld id="{4FAB73BC-B049-4115-A692-8D63A059BFB8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0" r:id="rId10"/>
    <p:sldLayoutId id="214748385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-60" baseline="0">
          <a:solidFill>
            <a:srgbClr val="FFFFFF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Font typeface="Wingdings 2" pitchFamily="18" charset="2"/>
        <a:buChar char="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18288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250"/>
        </a:spcBef>
        <a:spcAft>
          <a:spcPts val="250"/>
        </a:spcAft>
        <a:buClr>
          <a:schemeClr val="accent1"/>
        </a:buClr>
        <a:buFont typeface="Wingdings 2" pitchFamily="18" charset="2"/>
        <a:buChar char="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gi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Babylon and Beyond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History 1310</a:t>
            </a:r>
          </a:p>
          <a:p>
            <a:r>
              <a:rPr lang="en-US" dirty="0" smtClean="0"/>
              <a:t>Dr. Driggers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152446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Cuneiform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867727"/>
            <a:ext cx="7315200" cy="5113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59484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Cuneiform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45025" y="1638300"/>
            <a:ext cx="57626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7388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Literature: </a:t>
            </a:r>
            <a:r>
              <a:rPr lang="en-US" i="1" dirty="0" smtClean="0"/>
              <a:t>The Epic of Gilgamesh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Written around 2100 BC</a:t>
            </a:r>
          </a:p>
          <a:p>
            <a:endParaRPr lang="en-US" dirty="0"/>
          </a:p>
          <a:p>
            <a:r>
              <a:rPr lang="en-US" dirty="0" smtClean="0"/>
              <a:t>About 12 Books, or about 5 epic poems</a:t>
            </a:r>
          </a:p>
          <a:p>
            <a:endParaRPr lang="en-US" dirty="0"/>
          </a:p>
          <a:p>
            <a:r>
              <a:rPr lang="en-US" dirty="0" smtClean="0"/>
              <a:t>About a King looking for eternal life, struggles through life, and challenging the power of the Gods</a:t>
            </a:r>
          </a:p>
          <a:p>
            <a:endParaRPr lang="en-US" dirty="0"/>
          </a:p>
          <a:p>
            <a:r>
              <a:rPr lang="en-US" dirty="0" smtClean="0"/>
              <a:t>“He </a:t>
            </a:r>
            <a:r>
              <a:rPr lang="en-US" dirty="0"/>
              <a:t>saw the Secret, discovered the Hidden,</a:t>
            </a:r>
            <a:br>
              <a:rPr lang="en-US" dirty="0"/>
            </a:br>
            <a:r>
              <a:rPr lang="en-US" dirty="0"/>
              <a:t>he brought information of (the time) before the Flood.</a:t>
            </a:r>
            <a:br>
              <a:rPr lang="en-US" dirty="0"/>
            </a:br>
            <a:r>
              <a:rPr lang="en-US" dirty="0"/>
              <a:t>He went on a distant journey, pushing himself to exhaustion,</a:t>
            </a:r>
            <a:br>
              <a:rPr lang="en-US" dirty="0"/>
            </a:br>
            <a:r>
              <a:rPr lang="en-US" dirty="0"/>
              <a:t>but then was brought to peace</a:t>
            </a:r>
            <a:r>
              <a:rPr lang="en-US" dirty="0" smtClean="0"/>
              <a:t>.” </a:t>
            </a:r>
            <a:r>
              <a:rPr lang="en-US" dirty="0"/>
              <a:t>(1.5-8)</a:t>
            </a:r>
          </a:p>
        </p:txBody>
      </p:sp>
    </p:spTree>
    <p:extLst>
      <p:ext uri="{BB962C8B-B14F-4D97-AF65-F5344CB8AC3E}">
        <p14:creationId xmlns:p14="http://schemas.microsoft.com/office/powerpoint/2010/main" val="25289089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Technological Achievement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Metalworking (Bronze, Cooper, Gold, and </a:t>
            </a:r>
            <a:r>
              <a:rPr lang="en-US" dirty="0" err="1" smtClean="0"/>
              <a:t>evnetuall</a:t>
            </a:r>
            <a:r>
              <a:rPr lang="en-US" dirty="0" smtClean="0"/>
              <a:t> iron)</a:t>
            </a:r>
          </a:p>
          <a:p>
            <a:endParaRPr lang="en-US" dirty="0"/>
          </a:p>
          <a:p>
            <a:r>
              <a:rPr lang="en-US" dirty="0"/>
              <a:t>G</a:t>
            </a:r>
            <a:r>
              <a:rPr lang="en-US" dirty="0" smtClean="0"/>
              <a:t>lassmaking</a:t>
            </a:r>
          </a:p>
          <a:p>
            <a:endParaRPr lang="en-US" dirty="0"/>
          </a:p>
          <a:p>
            <a:r>
              <a:rPr lang="en-US" dirty="0" smtClean="0"/>
              <a:t>Textile Weaving</a:t>
            </a:r>
          </a:p>
          <a:p>
            <a:endParaRPr lang="en-US" dirty="0"/>
          </a:p>
          <a:p>
            <a:r>
              <a:rPr lang="en-US" dirty="0" smtClean="0"/>
              <a:t>Water storage/control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301407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Walls of Babylon//Part of the Seven Wonders</a:t>
            </a:r>
            <a:endParaRPr lang="en-US" dirty="0"/>
          </a:p>
        </p:txBody>
      </p:sp>
      <p:pic>
        <p:nvPicPr>
          <p:cNvPr id="1026" name="Picture 2" descr="Image result for walls of babylon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07013" y="1995487"/>
            <a:ext cx="4438650" cy="2857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5832384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Archimedes Screw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932607" y="1530813"/>
            <a:ext cx="5365683" cy="3916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75144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Hanging Gardens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1220391"/>
            <a:ext cx="7315200" cy="44076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5283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Hanging Gardens 2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68738" y="989647"/>
            <a:ext cx="7315200" cy="48691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230058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Assyrian Pottery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507038" y="985837"/>
            <a:ext cx="4038600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937100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Astronomy: Wrote </a:t>
            </a:r>
            <a:r>
              <a:rPr lang="en-US" dirty="0" smtClean="0"/>
              <a:t>Observations Down</a:t>
            </a:r>
            <a:endParaRPr lang="en-US" dirty="0"/>
          </a:p>
        </p:txBody>
      </p:sp>
      <p:pic>
        <p:nvPicPr>
          <p:cNvPr id="2050" name="Picture 2" descr="Image result for babylonian astronomy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68838" y="1157287"/>
            <a:ext cx="5715000" cy="453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4360360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Orientation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Syllabus—any last questions? Keep asking them?</a:t>
            </a:r>
          </a:p>
          <a:p>
            <a:endParaRPr lang="en-US" dirty="0"/>
          </a:p>
          <a:p>
            <a:r>
              <a:rPr lang="en-US" dirty="0" smtClean="0"/>
              <a:t>Survey of history of science, technology, medicine &amp;c. throughout greater Mesopotamian history</a:t>
            </a:r>
          </a:p>
          <a:p>
            <a:endParaRPr lang="en-US" dirty="0"/>
          </a:p>
          <a:p>
            <a:r>
              <a:rPr lang="en-US" dirty="0" smtClean="0"/>
              <a:t>General Details, geography, &amp;c.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26372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Mathematics</a:t>
            </a:r>
            <a:endParaRPr lang="en-US" dirty="0"/>
          </a:p>
        </p:txBody>
      </p:sp>
      <p:pic>
        <p:nvPicPr>
          <p:cNvPr id="3074" name="Picture 2" descr="Image result for babylonian mathematic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85099" y="1205861"/>
            <a:ext cx="6826358" cy="44371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081792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Mathematics Continued--</a:t>
            </a:r>
            <a:r>
              <a:rPr lang="en-US" dirty="0"/>
              <a:t> Plimpton 322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098" name="Picture 2" descr="Image result for babylonian mathematics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0445" y="1123836"/>
            <a:ext cx="7216587" cy="50065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754919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Medicine</a:t>
            </a:r>
            <a:endParaRPr lang="en-US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737440" y="863600"/>
            <a:ext cx="3577796" cy="51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7250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Theoretical Point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Where SHOULD we start this class???</a:t>
            </a:r>
          </a:p>
          <a:p>
            <a:endParaRPr lang="en-US" dirty="0"/>
          </a:p>
          <a:p>
            <a:r>
              <a:rPr lang="en-US" dirty="0" smtClean="0"/>
              <a:t>The power of narrative</a:t>
            </a:r>
          </a:p>
          <a:p>
            <a:endParaRPr lang="en-US" dirty="0"/>
          </a:p>
          <a:p>
            <a:r>
              <a:rPr lang="en-US" dirty="0" smtClean="0"/>
              <a:t>Keep reading!</a:t>
            </a:r>
          </a:p>
          <a:p>
            <a:endParaRPr lang="en-US" dirty="0"/>
          </a:p>
          <a:p>
            <a:r>
              <a:rPr lang="en-US" dirty="0" smtClean="0"/>
              <a:t>Problem with Near Eastern Studies—Far East Studies???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972572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Geographic Location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5787" y="863600"/>
            <a:ext cx="7021102" cy="5121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4462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Framed in Today’s Geopolitical Landscape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018547" y="314767"/>
            <a:ext cx="6811358" cy="6037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2911981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Home to Diverse Groups of People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Sumerians</a:t>
            </a:r>
          </a:p>
          <a:p>
            <a:endParaRPr lang="en-US" dirty="0"/>
          </a:p>
          <a:p>
            <a:r>
              <a:rPr lang="en-US" dirty="0" smtClean="0"/>
              <a:t>Akkadians</a:t>
            </a:r>
          </a:p>
          <a:p>
            <a:endParaRPr lang="en-US" dirty="0"/>
          </a:p>
          <a:p>
            <a:r>
              <a:rPr lang="en-US" dirty="0" smtClean="0"/>
              <a:t>Persians</a:t>
            </a:r>
          </a:p>
          <a:p>
            <a:endParaRPr lang="en-US" dirty="0"/>
          </a:p>
          <a:p>
            <a:r>
              <a:rPr lang="en-US" dirty="0" smtClean="0"/>
              <a:t>Babylonians</a:t>
            </a:r>
          </a:p>
          <a:p>
            <a:endParaRPr lang="en-US" dirty="0"/>
          </a:p>
          <a:p>
            <a:r>
              <a:rPr lang="en-US" dirty="0" smtClean="0"/>
              <a:t>Assyrians</a:t>
            </a:r>
          </a:p>
          <a:p>
            <a:endParaRPr lang="en-US" dirty="0"/>
          </a:p>
          <a:p>
            <a:r>
              <a:rPr lang="en-US" dirty="0" smtClean="0"/>
              <a:t>[Some of the World’s Oldest </a:t>
            </a:r>
            <a:r>
              <a:rPr lang="en-US" dirty="0" smtClean="0"/>
              <a:t>Societies]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7125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Hammurabi and his Code 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803419" y="1339403"/>
            <a:ext cx="7336357" cy="41083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03285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Excerpt from the Code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If any one finds runaway male or female slaves in the open country and bring them to their masters, the master of the slaves shall pay him two shekels of silver.</a:t>
            </a:r>
          </a:p>
          <a:p>
            <a:r>
              <a:rPr lang="en-US" dirty="0" smtClean="0"/>
              <a:t>If </a:t>
            </a:r>
            <a:r>
              <a:rPr lang="en-US" dirty="0"/>
              <a:t>any one is committing a robbery and is caught, then he shall be put to death.</a:t>
            </a:r>
          </a:p>
          <a:p>
            <a:r>
              <a:rPr lang="en-US" dirty="0" smtClean="0"/>
              <a:t>If </a:t>
            </a:r>
            <a:r>
              <a:rPr lang="en-US" dirty="0"/>
              <a:t>a tavern-keeper (feminine) does not accept corn according to gross weight in payment of a drink, but takes money, and the price of the drink is less than that of the corn, she shall be convicted and thrown into the water.</a:t>
            </a:r>
          </a:p>
          <a:p>
            <a:r>
              <a:rPr lang="en-US" dirty="0" smtClean="0"/>
              <a:t>If </a:t>
            </a:r>
            <a:r>
              <a:rPr lang="en-US" dirty="0"/>
              <a:t>a son strike his father, his hands shall be hewn off.</a:t>
            </a:r>
          </a:p>
          <a:p>
            <a:r>
              <a:rPr lang="en-US" dirty="0" smtClean="0"/>
              <a:t>If </a:t>
            </a:r>
            <a:r>
              <a:rPr lang="en-US" dirty="0"/>
              <a:t>a man knock out the teeth of his equal, his teeth shall be knocked out.</a:t>
            </a:r>
          </a:p>
          <a:p>
            <a:r>
              <a:rPr lang="en-US" dirty="0" smtClean="0"/>
              <a:t>If </a:t>
            </a:r>
            <a:r>
              <a:rPr lang="en-US" dirty="0"/>
              <a:t>a barber, without the knowledge of his master, cut the sign of a slave on a slave not to be sold, the hands of this barber shall be cut off.</a:t>
            </a:r>
          </a:p>
          <a:p>
            <a:r>
              <a:rPr lang="en-US" dirty="0" smtClean="0"/>
              <a:t>If </a:t>
            </a:r>
            <a:r>
              <a:rPr lang="en-US" dirty="0"/>
              <a:t>a slave says to his master: "You are not my master," if they convict him his master shall cut off his ear.</a:t>
            </a:r>
          </a:p>
        </p:txBody>
      </p:sp>
    </p:spTree>
    <p:extLst>
      <p:ext uri="{BB962C8B-B14F-4D97-AF65-F5344CB8AC3E}">
        <p14:creationId xmlns:p14="http://schemas.microsoft.com/office/powerpoint/2010/main" val="234049542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Goes back to 3500 BC</a:t>
            </a:r>
          </a:p>
          <a:p>
            <a:endParaRPr lang="en-US" dirty="0"/>
          </a:p>
          <a:p>
            <a:r>
              <a:rPr lang="en-US" dirty="0" smtClean="0"/>
              <a:t>Civilization arose around present day Iraq</a:t>
            </a:r>
          </a:p>
          <a:p>
            <a:endParaRPr lang="en-US" dirty="0"/>
          </a:p>
          <a:p>
            <a:r>
              <a:rPr lang="en-US" dirty="0" smtClean="0"/>
              <a:t>Communicated through a written language: cuneiform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34732"/>
      </p:ext>
    </p:extLst>
  </p:cSld>
  <p:clrMapOvr>
    <a:masterClrMapping/>
  </p:clrMapOvr>
</p:sld>
</file>

<file path=ppt/theme/theme1.xml><?xml version="1.0" encoding="utf-8"?>
<a:theme xmlns:a="http://schemas.openxmlformats.org/drawingml/2006/main" name="Frame">
  <a:themeElements>
    <a:clrScheme name="Frame">
      <a:dk1>
        <a:srgbClr val="000000"/>
      </a:dk1>
      <a:lt1>
        <a:srgbClr val="FFFFFF"/>
      </a:lt1>
      <a:dk2>
        <a:srgbClr val="545454"/>
      </a:dk2>
      <a:lt2>
        <a:srgbClr val="BFBFBF"/>
      </a:lt2>
      <a:accent1>
        <a:srgbClr val="40BAD2"/>
      </a:accent1>
      <a:accent2>
        <a:srgbClr val="FAB900"/>
      </a:accent2>
      <a:accent3>
        <a:srgbClr val="90BB23"/>
      </a:accent3>
      <a:accent4>
        <a:srgbClr val="EE7008"/>
      </a:accent4>
      <a:accent5>
        <a:srgbClr val="1AB39F"/>
      </a:accent5>
      <a:accent6>
        <a:srgbClr val="D5393D"/>
      </a:accent6>
      <a:hlink>
        <a:srgbClr val="90BB23"/>
      </a:hlink>
      <a:folHlink>
        <a:srgbClr val="EE7008"/>
      </a:folHlink>
    </a:clrScheme>
    <a:fontScheme name="Frame">
      <a:maj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Frame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20000"/>
                <a:lumMod val="102000"/>
              </a:schemeClr>
            </a:gs>
            <a:gs pos="48000">
              <a:schemeClr val="phClr">
                <a:tint val="98000"/>
                <a:shade val="90000"/>
                <a:satMod val="110000"/>
                <a:lumMod val="103000"/>
              </a:schemeClr>
            </a:gs>
            <a:gs pos="100000">
              <a:schemeClr val="phClr">
                <a:tint val="98000"/>
                <a:shade val="8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rame" id="{F226E7A2-7162-461C-9490-D27D9DC04E43}" vid="{629A0216-3BBD-45C0-B63F-2683BEA18F6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Frame</Template>
  <TotalTime>71</TotalTime>
  <Words>411</Words>
  <Application>Microsoft Office PowerPoint</Application>
  <PresentationFormat>Widescreen</PresentationFormat>
  <Paragraphs>73</Paragraphs>
  <Slides>22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5" baseType="lpstr">
      <vt:lpstr>Corbel</vt:lpstr>
      <vt:lpstr>Wingdings 2</vt:lpstr>
      <vt:lpstr>Frame</vt:lpstr>
      <vt:lpstr>Babylon and Beyond</vt:lpstr>
      <vt:lpstr>Orientation</vt:lpstr>
      <vt:lpstr>Theoretical Point</vt:lpstr>
      <vt:lpstr>Geographic Location</vt:lpstr>
      <vt:lpstr>Framed in Today’s Geopolitical Landscape</vt:lpstr>
      <vt:lpstr>Home to Diverse Groups of People</vt:lpstr>
      <vt:lpstr>Hammurabi and his Code </vt:lpstr>
      <vt:lpstr>Excerpt from the Code</vt:lpstr>
      <vt:lpstr>Timeline</vt:lpstr>
      <vt:lpstr>Cuneiform </vt:lpstr>
      <vt:lpstr>Cuneiform </vt:lpstr>
      <vt:lpstr>Literature: The Epic of Gilgamesh</vt:lpstr>
      <vt:lpstr>Technological Achievement</vt:lpstr>
      <vt:lpstr>Walls of Babylon//Part of the Seven Wonders</vt:lpstr>
      <vt:lpstr>Archimedes Screw</vt:lpstr>
      <vt:lpstr>Hanging Gardens</vt:lpstr>
      <vt:lpstr>Hanging Gardens 2</vt:lpstr>
      <vt:lpstr>Assyrian Pottery</vt:lpstr>
      <vt:lpstr>Astronomy: Wrote Observations Down</vt:lpstr>
      <vt:lpstr>Mathematics</vt:lpstr>
      <vt:lpstr>Mathematics Continued-- Plimpton 322 </vt:lpstr>
      <vt:lpstr>Medicine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Babylon and Beyond</dc:title>
  <dc:creator>Allen Driggers</dc:creator>
  <cp:lastModifiedBy>Allen Driggers</cp:lastModifiedBy>
  <cp:revision>10</cp:revision>
  <dcterms:created xsi:type="dcterms:W3CDTF">2018-01-16T19:36:09Z</dcterms:created>
  <dcterms:modified xsi:type="dcterms:W3CDTF">2018-01-18T03:36:18Z</dcterms:modified>
</cp:coreProperties>
</file>

<file path=docProps/thumbnail.jpeg>
</file>